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61" r:id="rId2"/>
    <p:sldId id="256" r:id="rId3"/>
    <p:sldId id="281" r:id="rId4"/>
    <p:sldId id="287" r:id="rId5"/>
    <p:sldId id="282" r:id="rId6"/>
    <p:sldId id="286" r:id="rId7"/>
    <p:sldId id="283" r:id="rId8"/>
    <p:sldId id="284" r:id="rId9"/>
    <p:sldId id="288" r:id="rId10"/>
    <p:sldId id="292" r:id="rId11"/>
    <p:sldId id="293" r:id="rId12"/>
    <p:sldId id="294" r:id="rId13"/>
    <p:sldId id="295" r:id="rId14"/>
    <p:sldId id="296" r:id="rId15"/>
    <p:sldId id="297"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65" autoAdjust="0"/>
    <p:restoredTop sz="94660"/>
  </p:normalViewPr>
  <p:slideViewPr>
    <p:cSldViewPr snapToGrid="0" snapToObjects="1">
      <p:cViewPr varScale="1">
        <p:scale>
          <a:sx n="62" d="100"/>
          <a:sy n="62" d="100"/>
        </p:scale>
        <p:origin x="1760"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EBEA-9F83-4900-B337-1FAA3EAAA528}" type="datetimeFigureOut">
              <a:rPr lang="en-GB" smtClean="0"/>
              <a:t>20/02/2021</a:t>
            </a:fld>
            <a:endParaRPr lang="en-GB"/>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175BA-C7DD-4884-B38C-0231B5911A32}" type="slidenum">
              <a:rPr lang="en-GB" smtClean="0"/>
              <a:t>‹N›</a:t>
            </a:fld>
            <a:endParaRPr lang="en-GB"/>
          </a:p>
        </p:txBody>
      </p:sp>
    </p:spTree>
    <p:extLst>
      <p:ext uri="{BB962C8B-B14F-4D97-AF65-F5344CB8AC3E}">
        <p14:creationId xmlns:p14="http://schemas.microsoft.com/office/powerpoint/2010/main" val="31047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552896" y="4835989"/>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DB2 Project</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18327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a:t>
            </a:r>
            <a:endParaRPr lang="en-GB" dirty="0">
              <a:latin typeface="Abadi" panose="020B0604020104020204" pitchFamily="34" charset="0"/>
            </a:endParaRPr>
          </a:p>
        </p:txBody>
      </p:sp>
    </p:spTree>
    <p:extLst>
      <p:ext uri="{BB962C8B-B14F-4D97-AF65-F5344CB8AC3E}">
        <p14:creationId xmlns:p14="http://schemas.microsoft.com/office/powerpoint/2010/main" val="383002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 METHODS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 METHOD</a:t>
            </a:r>
            <a:endParaRPr lang="en-GB" dirty="0">
              <a:latin typeface="Abadi" panose="020B0604020104020204" pitchFamily="34" charset="0"/>
            </a:endParaRPr>
          </a:p>
        </p:txBody>
      </p:sp>
    </p:spTree>
    <p:extLst>
      <p:ext uri="{BB962C8B-B14F-4D97-AF65-F5344CB8AC3E}">
        <p14:creationId xmlns:p14="http://schemas.microsoft.com/office/powerpoint/2010/main" val="199579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Client components</a:t>
            </a:r>
          </a:p>
          <a:p>
            <a:pPr marL="342900" indent="-342900">
              <a:buFont typeface="Arial" panose="020B0604020202020204" pitchFamily="34" charset="0"/>
              <a:buChar char="•"/>
            </a:pPr>
            <a:r>
              <a:rPr lang="en-GB" dirty="0">
                <a:latin typeface="Abadi" panose="020B0604020104020204" pitchFamily="34" charset="0"/>
              </a:rPr>
              <a:t>Login/Logout (if requested)</a:t>
            </a:r>
          </a:p>
          <a:p>
            <a:pPr marL="342900" indent="-342900">
              <a:buFont typeface="Arial" panose="020B0604020202020204" pitchFamily="34" charset="0"/>
              <a:buChar char="•"/>
            </a:pPr>
            <a:r>
              <a:rPr lang="en-GB" dirty="0">
                <a:latin typeface="Abadi" panose="020B0604020104020204" pitchFamily="34" charset="0"/>
              </a:rPr>
              <a:t>Servlets</a:t>
            </a:r>
          </a:p>
          <a:p>
            <a:pPr marL="342900" indent="-342900">
              <a:buFont typeface="Arial" panose="020B0604020202020204" pitchFamily="34" charset="0"/>
              <a:buChar char="•"/>
            </a:pPr>
            <a:r>
              <a:rPr lang="en-GB" dirty="0">
                <a:latin typeface="Abadi" panose="020B0604020104020204" pitchFamily="34" charset="0"/>
              </a:rPr>
              <a:t>Views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424313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Business Components</a:t>
            </a:r>
          </a:p>
          <a:p>
            <a:r>
              <a:rPr lang="en-GB" dirty="0">
                <a:latin typeface="Abadi" panose="020B0604020104020204" pitchFamily="34" charset="0"/>
              </a:rPr>
              <a:t>BC1 </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BC11( params)</a:t>
            </a:r>
          </a:p>
          <a:p>
            <a:pPr marL="342900" indent="-342900">
              <a:buFont typeface="Arial" panose="020B0604020202020204" pitchFamily="34" charset="0"/>
              <a:buChar char="•"/>
            </a:pPr>
            <a:r>
              <a:rPr lang="en-GB" dirty="0">
                <a:latin typeface="Abadi" panose="020B0604020104020204" pitchFamily="34" charset="0"/>
              </a:rPr>
              <a:t>Method BC11( params)</a:t>
            </a:r>
          </a:p>
          <a:p>
            <a:endParaRPr lang="en-GB" dirty="0">
              <a:latin typeface="Abadi" panose="020B0604020104020204" pitchFamily="34" charset="0"/>
            </a:endParaRPr>
          </a:p>
          <a:p>
            <a:r>
              <a:rPr lang="en-GB" dirty="0">
                <a:latin typeface="Abadi" panose="020B0604020104020204" pitchFamily="34" charset="0"/>
              </a:rPr>
              <a:t>BC2</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BC21( params)</a:t>
            </a:r>
          </a:p>
          <a:p>
            <a:pPr marL="342900" indent="-342900">
              <a:buFont typeface="Arial" panose="020B0604020202020204" pitchFamily="34" charset="0"/>
              <a:buChar char="•"/>
            </a:pPr>
            <a:r>
              <a:rPr lang="en-GB" dirty="0">
                <a:latin typeface="Abadi" panose="020B0604020104020204" pitchFamily="34" charset="0"/>
              </a:rPr>
              <a:t>Method BC22( params)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289431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METHOD</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a:latin typeface="Abadi" panose="020B0604020104020204" pitchFamily="34" charset="0"/>
              </a:rPr>
              <a:t>Interesting business method</a:t>
            </a:r>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89510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85800" y="4149724"/>
            <a:ext cx="7772400" cy="968375"/>
          </a:xfrm>
        </p:spPr>
        <p:txBody>
          <a:bodyPr>
            <a:normAutofit/>
          </a:bodyPr>
          <a:lstStyle/>
          <a:p>
            <a:pPr algn="ctr"/>
            <a:r>
              <a:rPr lang="it-IT" dirty="0">
                <a:latin typeface="Abadi" panose="020B0604020104020204" pitchFamily="34" charset="0"/>
              </a:rPr>
              <a:t>Optional project DB2</a:t>
            </a:r>
          </a:p>
        </p:txBody>
      </p:sp>
      <p:sp>
        <p:nvSpPr>
          <p:cNvPr id="6" name="CasellaDiTesto 5">
            <a:extLst>
              <a:ext uri="{FF2B5EF4-FFF2-40B4-BE49-F238E27FC236}">
                <a16:creationId xmlns:a16="http://schemas.microsoft.com/office/drawing/2014/main" id="{A4EF4E3D-3149-471C-BB1E-7EDF4ECDF4B8}"/>
              </a:ext>
            </a:extLst>
          </p:cNvPr>
          <p:cNvSpPr txBox="1"/>
          <p:nvPr/>
        </p:nvSpPr>
        <p:spPr>
          <a:xfrm>
            <a:off x="113016" y="5402547"/>
            <a:ext cx="8345184" cy="1200329"/>
          </a:xfrm>
          <a:prstGeom prst="rect">
            <a:avLst/>
          </a:prstGeom>
          <a:noFill/>
        </p:spPr>
        <p:txBody>
          <a:bodyPr wrap="square" rtlCol="0">
            <a:spAutoFit/>
          </a:bodyPr>
          <a:lstStyle/>
          <a:p>
            <a:pPr marL="285750" indent="-285750">
              <a:buFont typeface="Arial" panose="020B0604020202020204" pitchFamily="34" charset="0"/>
              <a:buChar char="•"/>
            </a:pPr>
            <a:r>
              <a:rPr lang="it-IT" sz="2400" dirty="0">
                <a:solidFill>
                  <a:schemeClr val="bg1"/>
                </a:solidFill>
                <a:latin typeface="Abadi" panose="020B0604020104020204" pitchFamily="34" charset="0"/>
              </a:rPr>
              <a:t>Coccia Giorgio ()</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Ricci Arianna (10536266)</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Zhu Michele ()</a:t>
            </a:r>
            <a:endParaRPr lang="en-GB"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701366" cy="1134830"/>
          </a:xfrm>
        </p:spPr>
        <p:txBody>
          <a:bodyPr>
            <a:normAutofit/>
          </a:bodyPr>
          <a:lstStyle/>
          <a:p>
            <a:r>
              <a:rPr lang="it-IT" dirty="0">
                <a:latin typeface="Abadi" panose="020B0604020104020204" pitchFamily="34" charset="0"/>
              </a:rPr>
              <a:t>Application </a:t>
            </a:r>
            <a:r>
              <a:rPr lang="it-IT" dirty="0" err="1">
                <a:latin typeface="Abadi" panose="020B0604020104020204" pitchFamily="34" charset="0"/>
              </a:rPr>
              <a:t>specifications</a:t>
            </a:r>
            <a:br>
              <a:rPr lang="it-IT" dirty="0">
                <a:latin typeface="Abadi" panose="020B0604020104020204" pitchFamily="34" charset="0"/>
              </a:rPr>
            </a:br>
            <a:r>
              <a:rPr lang="it-IT" dirty="0">
                <a:latin typeface="Abadi" panose="020B0604020104020204" pitchFamily="34" charset="0"/>
              </a:rPr>
              <a:t>User </a:t>
            </a:r>
            <a:r>
              <a:rPr lang="it-IT" dirty="0" err="1">
                <a:latin typeface="Abadi" panose="020B0604020104020204" pitchFamily="34" charset="0"/>
              </a:rPr>
              <a:t>description</a:t>
            </a:r>
            <a:br>
              <a:rPr lang="it-IT" dirty="0">
                <a:latin typeface="Abadi" panose="020B0604020104020204" pitchFamily="34" charset="0"/>
              </a:rPr>
            </a:br>
            <a:endParaRPr lang="it-IT" dirty="0">
              <a:latin typeface="Abadi" panose="020B0604020104020204" pitchFamily="34" charset="0"/>
            </a:endParaRPr>
          </a:p>
        </p:txBody>
      </p:sp>
      <p:sp>
        <p:nvSpPr>
          <p:cNvPr id="3" name="Segnaposto contenuto 2"/>
          <p:cNvSpPr>
            <a:spLocks noGrp="1"/>
          </p:cNvSpPr>
          <p:nvPr>
            <p:ph idx="1"/>
          </p:nvPr>
        </p:nvSpPr>
        <p:spPr>
          <a:xfrm>
            <a:off x="0" y="1353718"/>
            <a:ext cx="9144000" cy="5365115"/>
          </a:xfrm>
        </p:spPr>
        <p:txBody>
          <a:bodyPr>
            <a:normAutofit/>
          </a:bodyPr>
          <a:lstStyle/>
          <a:p>
            <a:r>
              <a:rPr lang="en-GB" sz="1800" b="0" i="0" u="none" strike="noStrike" baseline="0" dirty="0">
                <a:solidFill>
                  <a:srgbClr val="000000"/>
                </a:solidFill>
                <a:latin typeface="Calibri" panose="020F0502020204030204" pitchFamily="34" charset="0"/>
              </a:rPr>
              <a:t>An application deals with gamified consumer data collection. A user registers with a username, a password and an email. A registered user logs in and accesses a HOME PAGE where a “Questionnaire of the day” is published. </a:t>
            </a:r>
          </a:p>
          <a:p>
            <a:r>
              <a:rPr lang="en-GB" sz="1800" b="0" i="0" u="none" strike="noStrike" baseline="0" dirty="0">
                <a:solidFill>
                  <a:srgbClr val="000000"/>
                </a:solidFill>
                <a:latin typeface="Calibri" panose="020F0502020204030204" pitchFamily="34" charset="0"/>
              </a:rPr>
              <a:t>The HOME PAGE displays the name and the image of the “product of the day” and the product reviews by other users. The HOME PAGE comprises a link to access a QUESTIONNAIRE PAGE with a questionnaire divided in two sections: a section with a variable number of marketing questions about the product of the day (e.g., Q1: “Do you know the product?” Q2: Have you purchased the product before?” and Q3 “Would you recommend the product to a friend?”) and a section with fixed inputs for collecting statistical data about the user: age, sex, expertise level (low, medium high). The user fills in the marketing section, then accesses (with a </a:t>
            </a:r>
            <a:r>
              <a:rPr lang="en-GB" sz="1800" b="0" i="1" u="none" strike="noStrike" baseline="0" dirty="0">
                <a:solidFill>
                  <a:srgbClr val="000000"/>
                </a:solidFill>
                <a:latin typeface="Calibri" panose="020F0502020204030204" pitchFamily="34" charset="0"/>
              </a:rPr>
              <a:t>next </a:t>
            </a:r>
            <a:r>
              <a:rPr lang="en-GB" sz="1800" b="0" i="0" u="none" strike="noStrike" baseline="0" dirty="0">
                <a:solidFill>
                  <a:srgbClr val="000000"/>
                </a:solidFill>
                <a:latin typeface="Calibri" panose="020F0502020204030204" pitchFamily="34" charset="0"/>
              </a:rPr>
              <a:t>button) the statistical section where she can complete the questionnaire and submit it (with a </a:t>
            </a:r>
            <a:r>
              <a:rPr lang="en-GB" sz="1800" b="0" i="1" u="none" strike="noStrike" baseline="0" dirty="0">
                <a:solidFill>
                  <a:srgbClr val="000000"/>
                </a:solidFill>
                <a:latin typeface="Calibri" panose="020F0502020204030204" pitchFamily="34" charset="0"/>
              </a:rPr>
              <a:t>submit </a:t>
            </a:r>
            <a:r>
              <a:rPr lang="en-GB" sz="1800" b="0" i="0" u="none" strike="noStrike" baseline="0" dirty="0">
                <a:solidFill>
                  <a:srgbClr val="000000"/>
                </a:solidFill>
                <a:latin typeface="Calibri" panose="020F0502020204030204" pitchFamily="34" charset="0"/>
              </a:rPr>
              <a:t>button), cancel it (with a </a:t>
            </a:r>
            <a:r>
              <a:rPr lang="en-GB" sz="1800" b="0" i="1" u="none" strike="noStrike" baseline="0" dirty="0">
                <a:solidFill>
                  <a:srgbClr val="000000"/>
                </a:solidFill>
                <a:latin typeface="Calibri" panose="020F0502020204030204" pitchFamily="34" charset="0"/>
              </a:rPr>
              <a:t>cancel </a:t>
            </a:r>
            <a:r>
              <a:rPr lang="en-GB" sz="1800" b="0" i="0" u="none" strike="noStrike" baseline="0" dirty="0">
                <a:solidFill>
                  <a:srgbClr val="000000"/>
                </a:solidFill>
                <a:latin typeface="Calibri" panose="020F0502020204030204" pitchFamily="34" charset="0"/>
              </a:rPr>
              <a:t>button), or go back to the previous section and change the answers (with a </a:t>
            </a:r>
            <a:r>
              <a:rPr lang="en-GB" sz="1800" b="0" i="1" u="none" strike="noStrike" baseline="0" dirty="0">
                <a:solidFill>
                  <a:srgbClr val="000000"/>
                </a:solidFill>
                <a:latin typeface="Calibri" panose="020F0502020204030204" pitchFamily="34" charset="0"/>
              </a:rPr>
              <a:t>previous </a:t>
            </a:r>
            <a:r>
              <a:rPr lang="en-GB" sz="1800" b="0" i="0" u="none" strike="noStrike" baseline="0" dirty="0">
                <a:solidFill>
                  <a:srgbClr val="000000"/>
                </a:solidFill>
                <a:latin typeface="Calibri" panose="020F0502020204030204" pitchFamily="34" charset="0"/>
              </a:rPr>
              <a:t>button). All inputs of the marketing section are mandatory. All inputs of the statistical section are optional. </a:t>
            </a:r>
          </a:p>
          <a:p>
            <a:r>
              <a:rPr lang="en-GB" sz="1800" b="0" i="0" u="none" strike="noStrike" baseline="0" dirty="0">
                <a:solidFill>
                  <a:srgbClr val="000000"/>
                </a:solidFill>
                <a:latin typeface="Calibri" panose="020F0502020204030204" pitchFamily="34" charset="0"/>
              </a:rPr>
              <a:t>After successfully submitting the questionnaire, the user is routed to a page with a thanks and greetings message. </a:t>
            </a:r>
            <a:endParaRPr lang="en-GB" sz="1400"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36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BB14B-B0A3-40C1-A139-E0D08672DA0B}"/>
              </a:ext>
            </a:extLst>
          </p:cNvPr>
          <p:cNvSpPr>
            <a:spLocks noGrp="1"/>
          </p:cNvSpPr>
          <p:nvPr>
            <p:ph type="title"/>
          </p:nvPr>
        </p:nvSpPr>
        <p:spPr/>
        <p:txBody>
          <a:bodyPr/>
          <a:lstStyle/>
          <a:p>
            <a:r>
              <a:rPr lang="it-IT" dirty="0">
                <a:latin typeface="Abadi" panose="020B0604020104020204" pitchFamily="34" charset="0"/>
              </a:rPr>
              <a:t>User </a:t>
            </a:r>
            <a:r>
              <a:rPr lang="it-IT" dirty="0" err="1">
                <a:latin typeface="Abadi" panose="020B0604020104020204" pitchFamily="34" charset="0"/>
              </a:rPr>
              <a:t>description</a:t>
            </a:r>
            <a:endParaRPr lang="en-GB" dirty="0">
              <a:latin typeface="Abadi" panose="020B0604020104020204" pitchFamily="34" charset="0"/>
            </a:endParaRPr>
          </a:p>
        </p:txBody>
      </p:sp>
      <p:sp>
        <p:nvSpPr>
          <p:cNvPr id="3" name="Segnaposto contenuto 2">
            <a:extLst>
              <a:ext uri="{FF2B5EF4-FFF2-40B4-BE49-F238E27FC236}">
                <a16:creationId xmlns:a16="http://schemas.microsoft.com/office/drawing/2014/main" id="{E92615BB-2723-4CEF-8651-798FC2113AE0}"/>
              </a:ext>
            </a:extLst>
          </p:cNvPr>
          <p:cNvSpPr>
            <a:spLocks noGrp="1"/>
          </p:cNvSpPr>
          <p:nvPr>
            <p:ph idx="1"/>
          </p:nvPr>
        </p:nvSpPr>
        <p:spPr>
          <a:xfrm>
            <a:off x="1" y="1428108"/>
            <a:ext cx="8780926" cy="4698055"/>
          </a:xfrm>
        </p:spPr>
        <p:txBody>
          <a:bodyPr>
            <a:normAutofit fontScale="77500" lnSpcReduction="20000"/>
          </a:bodyPr>
          <a:lstStyle/>
          <a:p>
            <a:r>
              <a:rPr lang="en-GB" sz="2400" dirty="0">
                <a:latin typeface="Abadi" panose="020B0604020104020204" pitchFamily="34" charset="0"/>
              </a:rPr>
              <a:t>The database contains a table of offensive words. If any response of the user contains a word listed in the table, the transaction is rolled back, no data are recorded in the database, and the user’s account is blocked so that no questionnaires can be filled in by such account in the future.</a:t>
            </a:r>
          </a:p>
          <a:p>
            <a:endParaRPr lang="en-GB" sz="2400" dirty="0">
              <a:latin typeface="Abadi" panose="020B0604020104020204" pitchFamily="34" charset="0"/>
            </a:endParaRPr>
          </a:p>
          <a:p>
            <a:r>
              <a:rPr lang="en-GB" sz="2400" dirty="0">
                <a:latin typeface="Abadi" panose="020B0604020104020204" pitchFamily="34" charset="0"/>
              </a:rPr>
              <a:t>When the user submits the questionnaire one or more trigger compute the gamification points to assign to the user for the specific questionnaire, according to the following rule:</a:t>
            </a:r>
          </a:p>
          <a:p>
            <a:r>
              <a:rPr lang="en-GB" sz="2400" dirty="0">
                <a:latin typeface="Abadi" panose="020B0604020104020204" pitchFamily="34" charset="0"/>
              </a:rPr>
              <a:t>	1. One point is assigned for every answered question of section 1 (remember 	that the number of questions can vary 	in different questionnaires).</a:t>
            </a:r>
          </a:p>
          <a:p>
            <a:r>
              <a:rPr lang="en-GB" sz="2400" dirty="0">
                <a:latin typeface="Abadi" panose="020B0604020104020204" pitchFamily="34" charset="0"/>
              </a:rPr>
              <a:t>	2. Two points are assigned for every answered optional question of section 2</a:t>
            </a:r>
          </a:p>
          <a:p>
            <a:endParaRPr lang="en-GB" sz="2400" dirty="0">
              <a:latin typeface="Abadi" panose="020B0604020104020204" pitchFamily="34" charset="0"/>
            </a:endParaRPr>
          </a:p>
          <a:p>
            <a:r>
              <a:rPr lang="en-GB" sz="2400" dirty="0">
                <a:latin typeface="Abadi" panose="020B0604020104020204" pitchFamily="34" charset="0"/>
              </a:rPr>
              <a:t>When the user cancels the questionnaire, no responses are stored in the database. However, the database retains the information that the user X has logged in at a given date and time.</a:t>
            </a:r>
          </a:p>
          <a:p>
            <a:r>
              <a:rPr lang="en-GB" sz="2400" dirty="0">
                <a:latin typeface="Abadi" panose="020B0604020104020204" pitchFamily="34" charset="0"/>
              </a:rPr>
              <a:t>The user can access a LEADERBOARD page, which shows a list of the usernames and points of all the users who filled in the questionnaire of the day, ordered by the number of points (descending).</a:t>
            </a:r>
          </a:p>
          <a:p>
            <a:endParaRPr lang="en-GB" dirty="0"/>
          </a:p>
        </p:txBody>
      </p:sp>
      <p:sp>
        <p:nvSpPr>
          <p:cNvPr id="4" name="Rettangolo 3">
            <a:extLst>
              <a:ext uri="{FF2B5EF4-FFF2-40B4-BE49-F238E27FC236}">
                <a16:creationId xmlns:a16="http://schemas.microsoft.com/office/drawing/2014/main" id="{429F9DDD-DB60-43EE-A846-9791FBF76BC7}"/>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431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0" dirty="0">
                <a:latin typeface="Abadi" panose="020B0604020104020204" pitchFamily="34" charset="0"/>
              </a:rPr>
              <a:t>Administrator </a:t>
            </a:r>
            <a:r>
              <a:rPr lang="it-IT" b="0" dirty="0" err="1">
                <a:latin typeface="Abadi" panose="020B0604020104020204" pitchFamily="34" charset="0"/>
              </a:rPr>
              <a:t>description</a:t>
            </a:r>
            <a:endParaRPr lang="it-IT" b="0" dirty="0">
              <a:latin typeface="Abadi" panose="020B0604020104020204" pitchFamily="34" charset="0"/>
            </a:endParaRPr>
          </a:p>
        </p:txBody>
      </p:sp>
      <p:sp>
        <p:nvSpPr>
          <p:cNvPr id="3" name="Segnaposto contenuto 2"/>
          <p:cNvSpPr>
            <a:spLocks noGrp="1"/>
          </p:cNvSpPr>
          <p:nvPr>
            <p:ph idx="1"/>
          </p:nvPr>
        </p:nvSpPr>
        <p:spPr>
          <a:xfrm>
            <a:off x="154112" y="1353719"/>
            <a:ext cx="8586793" cy="4718308"/>
          </a:xfrm>
        </p:spPr>
        <p:txBody>
          <a:bodyPr>
            <a:normAutofit fontScale="92500" lnSpcReduction="10000"/>
          </a:bodyPr>
          <a:lstStyle/>
          <a:p>
            <a:r>
              <a:rPr lang="en-GB" dirty="0">
                <a:latin typeface="Abadi" panose="020B0604020104020204" pitchFamily="34" charset="0"/>
              </a:rPr>
              <a:t>The administrator can access a dedicated application on the same database, which features the following pages</a:t>
            </a:r>
          </a:p>
          <a:p>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CREATION page for inserting the product of the day for the current date or for a posterior date and for creating a variable number of marketing questions about such product.</a:t>
            </a:r>
          </a:p>
          <a:p>
            <a:pPr marL="457200" indent="-457200">
              <a:buFont typeface="+mj-lt"/>
              <a:buAutoNum type="arabicPeriod"/>
            </a:pPr>
            <a:r>
              <a:rPr lang="en-GB" dirty="0">
                <a:latin typeface="Abadi" panose="020B0604020104020204" pitchFamily="34" charset="0"/>
              </a:rPr>
              <a:t>An INSPECTION page for accessing the data of a past questionnaire. The visualized data for a given questionnaire include</a:t>
            </a:r>
          </a:p>
          <a:p>
            <a:pPr marL="1200150" lvl="1" indent="-457200">
              <a:buFont typeface="+mj-lt"/>
              <a:buAutoNum type="arabicPeriod"/>
            </a:pPr>
            <a:r>
              <a:rPr lang="en-GB" dirty="0">
                <a:latin typeface="Abadi" panose="020B0604020104020204" pitchFamily="34" charset="0"/>
              </a:rPr>
              <a:t> List of users who submitted the questionnaire.</a:t>
            </a:r>
          </a:p>
          <a:p>
            <a:pPr marL="1200150" lvl="1" indent="-457200">
              <a:buFont typeface="+mj-lt"/>
              <a:buAutoNum type="arabicPeriod"/>
            </a:pPr>
            <a:r>
              <a:rPr lang="en-GB" dirty="0">
                <a:latin typeface="Abadi" panose="020B0604020104020204" pitchFamily="34" charset="0"/>
              </a:rPr>
              <a:t> List of users who cancelled the questionnaire.</a:t>
            </a:r>
          </a:p>
          <a:p>
            <a:pPr marL="1200150" lvl="1" indent="-457200">
              <a:buFont typeface="+mj-lt"/>
              <a:buAutoNum type="arabicPeriod"/>
            </a:pPr>
            <a:r>
              <a:rPr lang="en-GB" dirty="0">
                <a:latin typeface="Abadi" panose="020B0604020104020204" pitchFamily="34" charset="0"/>
              </a:rPr>
              <a:t>Questionnaire answers of each user.</a:t>
            </a:r>
          </a:p>
          <a:p>
            <a:pPr marL="457200" indent="-457200">
              <a:buFont typeface="+mj-lt"/>
              <a:buAutoNum type="arabicPeriod"/>
            </a:pPr>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DELETION page for ERASING the questionnaire data and the related responses and points of all users who filled in the questionnaire. Deletion should be possible only for a date preceding the current date.</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0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DIAGRAM</a:t>
            </a:r>
          </a:p>
        </p:txBody>
      </p:sp>
      <p:sp>
        <p:nvSpPr>
          <p:cNvPr id="3" name="Segnaposto contenuto 2"/>
          <p:cNvSpPr>
            <a:spLocks noGrp="1"/>
          </p:cNvSpPr>
          <p:nvPr>
            <p:ph idx="1"/>
          </p:nvPr>
        </p:nvSpPr>
        <p:spPr>
          <a:xfrm>
            <a:off x="417179" y="1353719"/>
            <a:ext cx="8323726" cy="4525963"/>
          </a:xfrm>
        </p:spPr>
        <p:txBody>
          <a:bodyPr>
            <a:normAutofit/>
          </a:bodyPr>
          <a:lstStyle/>
          <a:p>
            <a:pPr marL="342900" indent="-342900">
              <a:buFont typeface="Arial" panose="020B0604020202020204" pitchFamily="34" charset="0"/>
              <a:buChar char="•"/>
            </a:pPr>
            <a:r>
              <a:rPr lang="it-IT" dirty="0">
                <a:latin typeface="Abadi" panose="020B0604020104020204" pitchFamily="34" charset="0"/>
              </a:rPr>
              <a:t>ER</a:t>
            </a:r>
          </a:p>
          <a:p>
            <a:pPr marL="342900" indent="-342900">
              <a:buFont typeface="Arial" panose="020B0604020202020204" pitchFamily="34" charset="0"/>
              <a:buChar char="•"/>
            </a:pPr>
            <a:endParaRPr lang="it-IT" dirty="0">
              <a:latin typeface="Abadi" panose="020B0604020104020204" pitchFamily="34" charset="0"/>
            </a:endParaRPr>
          </a:p>
          <a:p>
            <a:pPr marL="342900" indent="-342900">
              <a:buFont typeface="Arial" panose="020B0604020202020204" pitchFamily="34" charset="0"/>
              <a:buChar char="•"/>
            </a:pPr>
            <a:endParaRPr lang="it-IT" dirty="0">
              <a:latin typeface="Abadi" panose="020B0604020104020204" pitchFamily="34" charset="0"/>
            </a:endParaRPr>
          </a:p>
          <a:p>
            <a:pPr marL="342900" indent="-342900">
              <a:buFont typeface="Arial" panose="020B0604020202020204" pitchFamily="34" charset="0"/>
              <a:buChar char="•"/>
            </a:pP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851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p>
        </p:txBody>
      </p:sp>
      <p:sp>
        <p:nvSpPr>
          <p:cNvPr id="3" name="Segnaposto contenuto 2"/>
          <p:cNvSpPr>
            <a:spLocks noGrp="1"/>
          </p:cNvSpPr>
          <p:nvPr>
            <p:ph idx="1"/>
          </p:nvPr>
        </p:nvSpPr>
        <p:spPr>
          <a:xfrm>
            <a:off x="417179" y="1353719"/>
            <a:ext cx="8323726" cy="4525963"/>
          </a:xfrm>
        </p:spPr>
        <p:txBody>
          <a:bodyPr/>
          <a:lstStyle/>
          <a:p>
            <a:pPr marL="342900" indent="-342900">
              <a:buFont typeface="Arial" panose="020B0604020202020204" pitchFamily="34" charset="0"/>
              <a:buChar char="•"/>
            </a:pPr>
            <a:endParaRPr lang="it-IT" dirty="0"/>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latin typeface="Abadi" panose="020B0604020104020204" pitchFamily="34" charset="0"/>
              </a:rPr>
              <a:t>ER </a:t>
            </a:r>
            <a:r>
              <a:rPr lang="it-IT" dirty="0" err="1">
                <a:latin typeface="Abadi" panose="020B0604020104020204" pitchFamily="34" charset="0"/>
              </a:rPr>
              <a:t>comments</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9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 SCHEMA</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err="1">
                <a:latin typeface="Abadi" panose="020B0604020104020204" pitchFamily="34" charset="0"/>
              </a:rPr>
              <a:t>Db</a:t>
            </a:r>
            <a:r>
              <a:rPr lang="it-IT" dirty="0">
                <a:latin typeface="Abadi" panose="020B0604020104020204" pitchFamily="34" charset="0"/>
              </a:rPr>
              <a:t> schema + </a:t>
            </a:r>
            <a:r>
              <a:rPr lang="it-IT" dirty="0" err="1">
                <a:latin typeface="Abadi" panose="020B0604020104020204" pitchFamily="34" charset="0"/>
              </a:rPr>
              <a:t>relational</a:t>
            </a:r>
            <a:r>
              <a:rPr lang="it-IT" dirty="0">
                <a:latin typeface="Abadi" panose="020B0604020104020204" pitchFamily="34" charset="0"/>
              </a:rPr>
              <a:t> schema</a:t>
            </a:r>
            <a:endParaRPr lang="en-GB" dirty="0">
              <a:latin typeface="Abadi" panose="020B0604020104020204" pitchFamily="34" charset="0"/>
            </a:endParaRPr>
          </a:p>
        </p:txBody>
      </p:sp>
    </p:spTree>
    <p:extLst>
      <p:ext uri="{BB962C8B-B14F-4D97-AF65-F5344CB8AC3E}">
        <p14:creationId xmlns:p14="http://schemas.microsoft.com/office/powerpoint/2010/main" val="37327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75202374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317</TotalTime>
  <Words>708</Words>
  <Application>Microsoft Office PowerPoint</Application>
  <PresentationFormat>Presentazione su schermo (4:3)</PresentationFormat>
  <Paragraphs>65</Paragraphs>
  <Slides>15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Abadi</vt:lpstr>
      <vt:lpstr>Arial</vt:lpstr>
      <vt:lpstr>Calibri</vt:lpstr>
      <vt:lpstr>Wingdings</vt:lpstr>
      <vt:lpstr>POLI</vt:lpstr>
      <vt:lpstr>Titolo presentazione sottotitolo</vt:lpstr>
      <vt:lpstr>Optional project DB2</vt:lpstr>
      <vt:lpstr>Application specifications User description </vt:lpstr>
      <vt:lpstr>User description</vt:lpstr>
      <vt:lpstr>Administrator description</vt:lpstr>
      <vt:lpstr>ER DIAGRAM</vt:lpstr>
      <vt:lpstr>ER COMMENTS</vt:lpstr>
      <vt:lpstr>RELATION SCHEMA</vt:lpstr>
      <vt:lpstr>RELATIONSHIP</vt:lpstr>
      <vt:lpstr>COMMENTS REL1</vt:lpstr>
      <vt:lpstr>ENITY</vt:lpstr>
      <vt:lpstr>ENITY METHODS</vt:lpstr>
      <vt:lpstr>COMPONENTS</vt:lpstr>
      <vt:lpstr>COMPONENTS</vt:lpstr>
      <vt:lpstr>BUSINESS METHOD</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Arianna Ricci</cp:lastModifiedBy>
  <cp:revision>68</cp:revision>
  <dcterms:created xsi:type="dcterms:W3CDTF">2015-05-26T12:27:57Z</dcterms:created>
  <dcterms:modified xsi:type="dcterms:W3CDTF">2021-02-20T11:35:48Z</dcterms:modified>
</cp:coreProperties>
</file>